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64" r:id="rId2"/>
    <p:sldId id="256" r:id="rId3"/>
    <p:sldId id="257" r:id="rId4"/>
    <p:sldId id="259" r:id="rId5"/>
    <p:sldId id="260" r:id="rId6"/>
    <p:sldId id="261" r:id="rId7"/>
    <p:sldId id="262" r:id="rId8"/>
    <p:sldId id="263" r:id="rId9"/>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F00697BF-24F9-498F-BA60-FBBD663CC0A7}" type="datetimeFigureOut">
              <a:rPr lang="ro-RO" smtClean="0"/>
              <a:t>18.01.2020</a:t>
            </a:fld>
            <a:endParaRPr lang="ro-RO"/>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ro-RO"/>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4FCA34F4-E5B7-4C06-91DE-357719306796}" type="slidenum">
              <a:rPr lang="ro-RO" smtClean="0"/>
              <a:t>‹#›</a:t>
            </a:fld>
            <a:endParaRPr lang="ro-R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F00697BF-24F9-498F-BA60-FBBD663CC0A7}" type="datetimeFigureOut">
              <a:rPr lang="ro-RO" smtClean="0"/>
              <a:t>18.01.2020</a:t>
            </a:fld>
            <a:endParaRPr lang="ro-RO"/>
          </a:p>
        </p:txBody>
      </p:sp>
      <p:sp>
        <p:nvSpPr>
          <p:cNvPr id="5" name="Footer Placeholder 4"/>
          <p:cNvSpPr>
            <a:spLocks noGrp="1"/>
          </p:cNvSpPr>
          <p:nvPr>
            <p:ph type="ftr" sz="quarter" idx="11"/>
          </p:nvPr>
        </p:nvSpPr>
        <p:spPr>
          <a:xfrm>
            <a:off x="457200" y="6480969"/>
            <a:ext cx="4260056" cy="300831"/>
          </a:xfrm>
        </p:spPr>
        <p:txBody>
          <a:bodyPr/>
          <a:lstStyle/>
          <a:p>
            <a:endParaRPr lang="ro-RO"/>
          </a:p>
        </p:txBody>
      </p:sp>
      <p:sp>
        <p:nvSpPr>
          <p:cNvPr id="6" name="Slide Number Placeholder 5"/>
          <p:cNvSpPr>
            <a:spLocks noGrp="1"/>
          </p:cNvSpPr>
          <p:nvPr>
            <p:ph type="sldNum" sz="quarter" idx="12"/>
          </p:nvPr>
        </p:nvSpPr>
        <p:spPr/>
        <p:txBody>
          <a:bodyPr/>
          <a:lstStyle/>
          <a:p>
            <a:fld id="{4FCA34F4-E5B7-4C06-91DE-357719306796}" type="slidenum">
              <a:rPr lang="ro-RO" smtClean="0"/>
              <a:t>‹#›</a:t>
            </a:fld>
            <a:endParaRPr lang="ro-R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F00697BF-24F9-498F-BA60-FBBD663CC0A7}" type="datetimeFigureOut">
              <a:rPr lang="ro-RO" smtClean="0"/>
              <a:t>18.01.2020</a:t>
            </a:fld>
            <a:endParaRPr lang="ro-RO"/>
          </a:p>
        </p:txBody>
      </p:sp>
      <p:sp>
        <p:nvSpPr>
          <p:cNvPr id="5" name="Footer Placeholder 4"/>
          <p:cNvSpPr>
            <a:spLocks noGrp="1"/>
          </p:cNvSpPr>
          <p:nvPr>
            <p:ph type="ftr" sz="quarter" idx="11"/>
          </p:nvPr>
        </p:nvSpPr>
        <p:spPr>
          <a:xfrm>
            <a:off x="2619376" y="6480969"/>
            <a:ext cx="4260056" cy="300831"/>
          </a:xfrm>
        </p:spPr>
        <p:txBody>
          <a:bodyPr/>
          <a:lstStyle/>
          <a:p>
            <a:endParaRPr lang="ro-RO"/>
          </a:p>
        </p:txBody>
      </p:sp>
      <p:sp>
        <p:nvSpPr>
          <p:cNvPr id="6" name="Slide Number Placeholder 5"/>
          <p:cNvSpPr>
            <a:spLocks noGrp="1"/>
          </p:cNvSpPr>
          <p:nvPr>
            <p:ph type="sldNum" sz="quarter" idx="12"/>
          </p:nvPr>
        </p:nvSpPr>
        <p:spPr>
          <a:xfrm>
            <a:off x="8451056" y="809624"/>
            <a:ext cx="502920" cy="300831"/>
          </a:xfrm>
        </p:spPr>
        <p:txBody>
          <a:bodyPr/>
          <a:lstStyle/>
          <a:p>
            <a:fld id="{4FCA34F4-E5B7-4C06-91DE-357719306796}" type="slidenum">
              <a:rPr lang="ro-RO" smtClean="0"/>
              <a:t>‹#›</a:t>
            </a:fld>
            <a:endParaRPr lang="ro-RO"/>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F00697BF-24F9-498F-BA60-FBBD663CC0A7}" type="datetimeFigureOut">
              <a:rPr lang="ro-RO" smtClean="0"/>
              <a:t>18.01.2020</a:t>
            </a:fld>
            <a:endParaRPr lang="ro-RO"/>
          </a:p>
        </p:txBody>
      </p:sp>
      <p:sp>
        <p:nvSpPr>
          <p:cNvPr id="6" name="Footer Placeholder 5"/>
          <p:cNvSpPr>
            <a:spLocks noGrp="1"/>
          </p:cNvSpPr>
          <p:nvPr>
            <p:ph type="ftr" sz="quarter" idx="11"/>
          </p:nvPr>
        </p:nvSpPr>
        <p:spPr>
          <a:xfrm>
            <a:off x="457200" y="6480969"/>
            <a:ext cx="4260056" cy="301752"/>
          </a:xfrm>
        </p:spPr>
        <p:txBody>
          <a:bodyPr/>
          <a:lstStyle/>
          <a:p>
            <a:endParaRPr lang="ro-RO"/>
          </a:p>
        </p:txBody>
      </p:sp>
      <p:sp>
        <p:nvSpPr>
          <p:cNvPr id="7" name="Slide Number Placeholder 6"/>
          <p:cNvSpPr>
            <a:spLocks noGrp="1"/>
          </p:cNvSpPr>
          <p:nvPr>
            <p:ph type="sldNum" sz="quarter" idx="12"/>
          </p:nvPr>
        </p:nvSpPr>
        <p:spPr>
          <a:xfrm>
            <a:off x="7589520" y="6480969"/>
            <a:ext cx="502920" cy="301752"/>
          </a:xfrm>
        </p:spPr>
        <p:txBody>
          <a:bodyPr/>
          <a:lstStyle/>
          <a:p>
            <a:fld id="{4FCA34F4-E5B7-4C06-91DE-357719306796}" type="slidenum">
              <a:rPr lang="ro-RO" smtClean="0"/>
              <a:t>‹#›</a:t>
            </a:fld>
            <a:endParaRPr lang="ro-R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F00697BF-24F9-498F-BA60-FBBD663CC0A7}" type="datetimeFigureOut">
              <a:rPr lang="ro-RO" smtClean="0"/>
              <a:t>18.01.2020</a:t>
            </a:fld>
            <a:endParaRPr lang="ro-RO"/>
          </a:p>
        </p:txBody>
      </p:sp>
      <p:sp>
        <p:nvSpPr>
          <p:cNvPr id="8" name="Footer Placeholder 7"/>
          <p:cNvSpPr>
            <a:spLocks noGrp="1"/>
          </p:cNvSpPr>
          <p:nvPr>
            <p:ph type="ftr" sz="quarter" idx="11"/>
          </p:nvPr>
        </p:nvSpPr>
        <p:spPr>
          <a:xfrm>
            <a:off x="457200" y="6480969"/>
            <a:ext cx="4261104" cy="301752"/>
          </a:xfrm>
        </p:spPr>
        <p:txBody>
          <a:bodyPr/>
          <a:lstStyle/>
          <a:p>
            <a:endParaRPr lang="ro-RO"/>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4FCA34F4-E5B7-4C06-91DE-357719306796}" type="slidenum">
              <a:rPr lang="ro-RO" smtClean="0"/>
              <a:t>‹#›</a:t>
            </a:fld>
            <a:endParaRPr lang="ro-R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00697BF-24F9-498F-BA60-FBBD663CC0A7}" type="datetimeFigureOut">
              <a:rPr lang="ro-RO" smtClean="0"/>
              <a:t>18.01.2020</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4FCA34F4-E5B7-4C06-91DE-357719306796}" type="slidenum">
              <a:rPr lang="ro-RO" smtClean="0"/>
              <a:t>‹#›</a:t>
            </a:fld>
            <a:endParaRPr lang="ro-R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F00697BF-24F9-498F-BA60-FBBD663CC0A7}" type="datetimeFigureOut">
              <a:rPr lang="ro-RO" smtClean="0"/>
              <a:t>18.01.2020</a:t>
            </a:fld>
            <a:endParaRPr lang="ro-RO"/>
          </a:p>
        </p:txBody>
      </p:sp>
      <p:sp>
        <p:nvSpPr>
          <p:cNvPr id="3" name="Footer Placeholder 2"/>
          <p:cNvSpPr>
            <a:spLocks noGrp="1"/>
          </p:cNvSpPr>
          <p:nvPr>
            <p:ph type="ftr" sz="quarter" idx="11"/>
          </p:nvPr>
        </p:nvSpPr>
        <p:spPr>
          <a:xfrm>
            <a:off x="457200" y="6481890"/>
            <a:ext cx="4260056" cy="300831"/>
          </a:xfrm>
        </p:spPr>
        <p:txBody>
          <a:bodyPr/>
          <a:lstStyle/>
          <a:p>
            <a:endParaRPr lang="ro-RO"/>
          </a:p>
        </p:txBody>
      </p:sp>
      <p:sp>
        <p:nvSpPr>
          <p:cNvPr id="4" name="Slide Number Placeholder 3"/>
          <p:cNvSpPr>
            <a:spLocks noGrp="1"/>
          </p:cNvSpPr>
          <p:nvPr>
            <p:ph type="sldNum" sz="quarter" idx="12"/>
          </p:nvPr>
        </p:nvSpPr>
        <p:spPr>
          <a:xfrm>
            <a:off x="7589520" y="6480969"/>
            <a:ext cx="502920" cy="301752"/>
          </a:xfrm>
        </p:spPr>
        <p:txBody>
          <a:bodyPr/>
          <a:lstStyle/>
          <a:p>
            <a:fld id="{4FCA34F4-E5B7-4C06-91DE-357719306796}" type="slidenum">
              <a:rPr lang="ro-RO" smtClean="0"/>
              <a:t>‹#›</a:t>
            </a:fld>
            <a:endParaRPr lang="ro-R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F00697BF-24F9-498F-BA60-FBBD663CC0A7}" type="datetimeFigureOut">
              <a:rPr lang="ro-RO" smtClean="0"/>
              <a:t>18.01.2020</a:t>
            </a:fld>
            <a:endParaRPr lang="ro-RO"/>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ro-RO"/>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4FCA34F4-E5B7-4C06-91DE-357719306796}" type="slidenum">
              <a:rPr lang="ro-RO" smtClean="0"/>
              <a:t>‹#›</a:t>
            </a:fld>
            <a:endParaRPr lang="ro-R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F00697BF-24F9-498F-BA60-FBBD663CC0A7}" type="datetimeFigureOut">
              <a:rPr lang="ro-RO" smtClean="0"/>
              <a:t>18.01.2020</a:t>
            </a:fld>
            <a:endParaRPr lang="ro-RO"/>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ro-RO"/>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4FCA34F4-E5B7-4C06-91DE-357719306796}" type="slidenum">
              <a:rPr lang="ro-RO" smtClean="0"/>
              <a:t>‹#›</a:t>
            </a:fld>
            <a:endParaRPr lang="ro-R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00697BF-24F9-498F-BA60-FBBD663CC0A7}" type="datetimeFigureOut">
              <a:rPr lang="ro-RO" smtClean="0"/>
              <a:t>18.01.2020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FCA34F4-E5B7-4C06-91DE-357719306796}" type="slidenum">
              <a:rPr lang="ro-RO" smtClean="0"/>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00697BF-24F9-498F-BA60-FBBD663CC0A7}" type="datetimeFigureOut">
              <a:rPr lang="ro-RO" smtClean="0"/>
              <a:t>18.01.2020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FCA34F4-E5B7-4C06-91DE-357719306796}" type="slidenum">
              <a:rPr lang="ro-RO" smtClean="0"/>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F00697BF-24F9-498F-BA60-FBBD663CC0A7}" type="datetimeFigureOut">
              <a:rPr lang="ro-RO" smtClean="0"/>
              <a:t>18.01.2020</a:t>
            </a:fld>
            <a:endParaRPr lang="ro-RO"/>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o-RO"/>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4FCA34F4-E5B7-4C06-91DE-357719306796}" type="slidenum">
              <a:rPr lang="ro-RO" smtClean="0"/>
              <a:t>‹#›</a:t>
            </a:fld>
            <a:endParaRPr lang="ro-RO"/>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Goods_and_services" TargetMode="External"/><Relationship Id="rId2" Type="http://schemas.openxmlformats.org/officeDocument/2006/relationships/hyperlink" Target="https://en.wikipedia.org/wiki/Payment"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hyperlink" Target="https://en.wikipedia.org/wiki/Taxes" TargetMode="External"/><Relationship Id="rId4" Type="http://schemas.openxmlformats.org/officeDocument/2006/relationships/hyperlink" Target="https://en.wikipedia.org/wiki/Debt"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en.wikipedia.org/wiki/Spanish_dollar" TargetMode="External"/><Relationship Id="rId3" Type="http://schemas.openxmlformats.org/officeDocument/2006/relationships/hyperlink" Target="https://en.wikipedia.org/wiki/United_States" TargetMode="External"/><Relationship Id="rId7" Type="http://schemas.openxmlformats.org/officeDocument/2006/relationships/hyperlink" Target="https://en.wikipedia.org/wiki/Colonial_history_of_the_United_States" TargetMode="External"/><Relationship Id="rId2" Type="http://schemas.openxmlformats.org/officeDocument/2006/relationships/hyperlink" Target="https://en.wikipedia.org/wiki/Continental_Congress" TargetMode="External"/><Relationship Id="rId1" Type="http://schemas.openxmlformats.org/officeDocument/2006/relationships/slideLayout" Target="../slideLayouts/slideLayout2.xml"/><Relationship Id="rId6" Type="http://schemas.openxmlformats.org/officeDocument/2006/relationships/hyperlink" Target="https://en.wikipedia.org/wiki/United_States_dollar" TargetMode="External"/><Relationship Id="rId5" Type="http://schemas.openxmlformats.org/officeDocument/2006/relationships/hyperlink" Target="https://en.wikipedia.org/wiki/United_States_Congress" TargetMode="External"/><Relationship Id="rId10" Type="http://schemas.openxmlformats.org/officeDocument/2006/relationships/image" Target="../media/image2.jpeg"/><Relationship Id="rId4" Type="http://schemas.openxmlformats.org/officeDocument/2006/relationships/hyperlink" Target="https://en.wikipedia.org/wiki/Early_American_currency" TargetMode="External"/><Relationship Id="rId9" Type="http://schemas.openxmlformats.org/officeDocument/2006/relationships/hyperlink" Target="https://en.wikipedia.org/wiki/New_Spain"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English_plural" TargetMode="External"/><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s://en.wikipedia.org/wiki/Pound_(currency)"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Euro" TargetMode="External"/><Relationship Id="rId2" Type="http://schemas.openxmlformats.org/officeDocument/2006/relationships/hyperlink" Target="https://en.wikipedia.org/wiki/Reserve_currency" TargetMode="Externa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8" Type="http://schemas.openxmlformats.org/officeDocument/2006/relationships/hyperlink" Target="https://en.wikipedia.org/wiki/Reserve_Bank_of_India" TargetMode="External"/><Relationship Id="rId3" Type="http://schemas.openxmlformats.org/officeDocument/2006/relationships/hyperlink" Target="https://en.wikipedia.org/wiki/Indian_rupee_sign" TargetMode="External"/><Relationship Id="rId7" Type="http://schemas.openxmlformats.org/officeDocument/2006/relationships/hyperlink" Target="https://en.wikipedia.org/wiki/Indian_paisa" TargetMode="Externa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hyperlink" Target="https://en.wikipedia.org/wiki/India" TargetMode="External"/><Relationship Id="rId5" Type="http://schemas.openxmlformats.org/officeDocument/2006/relationships/hyperlink" Target="https://en.wikipedia.org/wiki/Currency" TargetMode="External"/><Relationship Id="rId10" Type="http://schemas.openxmlformats.org/officeDocument/2006/relationships/image" Target="../media/image9.jpeg"/><Relationship Id="rId4" Type="http://schemas.openxmlformats.org/officeDocument/2006/relationships/hyperlink" Target="https://en.wikipedia.org/wiki/ISO_4217" TargetMode="External"/><Relationship Id="rId9" Type="http://schemas.openxmlformats.org/officeDocument/2006/relationships/hyperlink" Target="https://en.wikipedia.org/wiki/Reserve_Bank_of_India_Act,_1934"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74000">
              <a:schemeClr val="accent2"/>
            </a:gs>
            <a:gs pos="50000">
              <a:schemeClr val="accent1">
                <a:tint val="44500"/>
                <a:satMod val="160000"/>
              </a:schemeClr>
            </a:gs>
            <a:gs pos="100000">
              <a:schemeClr val="accent1">
                <a:tint val="23500"/>
                <a:satMod val="160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55576" y="267494"/>
            <a:ext cx="7931224" cy="929258"/>
          </a:xfrm>
        </p:spPr>
        <p:txBody>
          <a:bodyPr/>
          <a:lstStyle/>
          <a:p>
            <a:r>
              <a:rPr lang="ro-RO" dirty="0" smtClean="0"/>
              <a:t>Business and tourism</a:t>
            </a:r>
            <a:endParaRPr lang="ro-RO" dirty="0"/>
          </a:p>
        </p:txBody>
      </p:sp>
      <p:sp>
        <p:nvSpPr>
          <p:cNvPr id="4" name="TextBox 3"/>
          <p:cNvSpPr txBox="1"/>
          <p:nvPr/>
        </p:nvSpPr>
        <p:spPr>
          <a:xfrm>
            <a:off x="1403648" y="2564904"/>
            <a:ext cx="6408712" cy="830997"/>
          </a:xfrm>
          <a:prstGeom prst="rect">
            <a:avLst/>
          </a:prstGeom>
          <a:noFill/>
        </p:spPr>
        <p:txBody>
          <a:bodyPr wrap="square" rtlCol="0">
            <a:spAutoFit/>
          </a:bodyPr>
          <a:lstStyle/>
          <a:p>
            <a:pPr algn="ctr"/>
            <a:r>
              <a:rPr lang="ro-RO" sz="4800" dirty="0" smtClean="0"/>
              <a:t>MONEY</a:t>
            </a:r>
            <a:endParaRPr lang="ro-RO" sz="4800" dirty="0"/>
          </a:p>
        </p:txBody>
      </p:sp>
      <p:sp>
        <p:nvSpPr>
          <p:cNvPr id="5" name="TextBox 4"/>
          <p:cNvSpPr txBox="1"/>
          <p:nvPr/>
        </p:nvSpPr>
        <p:spPr>
          <a:xfrm>
            <a:off x="4644008" y="6309320"/>
            <a:ext cx="4248472" cy="369332"/>
          </a:xfrm>
          <a:prstGeom prst="rect">
            <a:avLst/>
          </a:prstGeom>
          <a:noFill/>
        </p:spPr>
        <p:txBody>
          <a:bodyPr wrap="square" rtlCol="0">
            <a:spAutoFit/>
          </a:bodyPr>
          <a:lstStyle/>
          <a:p>
            <a:r>
              <a:rPr lang="ro-RO" dirty="0" smtClean="0"/>
              <a:t>Marinescu Andreea,Group 323</a:t>
            </a:r>
            <a:endParaRPr lang="ro-RO"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8207920" cy="1697633"/>
          </a:xfrm>
        </p:spPr>
        <p:txBody>
          <a:bodyPr>
            <a:normAutofit/>
          </a:bodyPr>
          <a:lstStyle/>
          <a:p>
            <a:pPr algn="ctr"/>
            <a:r>
              <a:rPr lang="ro-RO" sz="6000" dirty="0" smtClean="0"/>
              <a:t>Money</a:t>
            </a:r>
            <a:endParaRPr lang="ro-RO" sz="6000" dirty="0"/>
          </a:p>
        </p:txBody>
      </p:sp>
      <p:sp>
        <p:nvSpPr>
          <p:cNvPr id="54274" name="AutoShape 2" descr="Imagini pentru mone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o-RO"/>
          </a:p>
        </p:txBody>
      </p:sp>
      <p:pic>
        <p:nvPicPr>
          <p:cNvPr id="5" name="Picture 4" descr="descărcare.jfif"/>
          <p:cNvPicPr>
            <a:picLocks noChangeAspect="1"/>
          </p:cNvPicPr>
          <p:nvPr/>
        </p:nvPicPr>
        <p:blipFill>
          <a:blip r:embed="rId2" cstate="print"/>
          <a:stretch>
            <a:fillRect/>
          </a:stretch>
        </p:blipFill>
        <p:spPr>
          <a:xfrm rot="1330045">
            <a:off x="137436" y="2855100"/>
            <a:ext cx="4402221" cy="2929478"/>
          </a:xfrm>
          <a:prstGeom prst="rect">
            <a:avLst/>
          </a:prstGeom>
        </p:spPr>
      </p:pic>
      <p:pic>
        <p:nvPicPr>
          <p:cNvPr id="6" name="Picture 5" descr="images.jfif"/>
          <p:cNvPicPr>
            <a:picLocks noChangeAspect="1"/>
          </p:cNvPicPr>
          <p:nvPr/>
        </p:nvPicPr>
        <p:blipFill>
          <a:blip r:embed="rId3" cstate="print"/>
          <a:stretch>
            <a:fillRect/>
          </a:stretch>
        </p:blipFill>
        <p:spPr>
          <a:xfrm rot="20089352">
            <a:off x="4952065" y="3212024"/>
            <a:ext cx="4175338" cy="204214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5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332656"/>
            <a:ext cx="8064896" cy="2880320"/>
          </a:xfrm>
        </p:spPr>
        <p:txBody>
          <a:bodyPr/>
          <a:lstStyle/>
          <a:p>
            <a:r>
              <a:rPr lang="en-US" b="1" dirty="0" smtClean="0"/>
              <a:t>Money</a:t>
            </a:r>
            <a:r>
              <a:rPr lang="en-US" dirty="0" smtClean="0"/>
              <a:t> is any item or verifiable record that is generally accepted as </a:t>
            </a:r>
            <a:r>
              <a:rPr lang="en-US" dirty="0" smtClean="0">
                <a:hlinkClick r:id="rId2" tooltip="Payment"/>
              </a:rPr>
              <a:t>payment</a:t>
            </a:r>
            <a:r>
              <a:rPr lang="en-US" dirty="0" smtClean="0"/>
              <a:t> for </a:t>
            </a:r>
            <a:r>
              <a:rPr lang="en-US" dirty="0" smtClean="0">
                <a:hlinkClick r:id="rId3" tooltip="Goods and services"/>
              </a:rPr>
              <a:t>goods and services</a:t>
            </a:r>
            <a:r>
              <a:rPr lang="en-US" dirty="0" smtClean="0"/>
              <a:t> and repayment of </a:t>
            </a:r>
            <a:r>
              <a:rPr lang="en-US" dirty="0" smtClean="0">
                <a:hlinkClick r:id="rId4" tooltip="Debt"/>
              </a:rPr>
              <a:t>debts</a:t>
            </a:r>
            <a:r>
              <a:rPr lang="en-US" dirty="0" smtClean="0"/>
              <a:t>, such as </a:t>
            </a:r>
            <a:r>
              <a:rPr lang="en-US" dirty="0" smtClean="0">
                <a:hlinkClick r:id="rId5" tooltip="Taxes"/>
              </a:rPr>
              <a:t>taxes</a:t>
            </a:r>
            <a:r>
              <a:rPr lang="en-US" dirty="0" smtClean="0"/>
              <a:t>, in a particular country or socio-economic context.</a:t>
            </a:r>
            <a:endParaRPr lang="ro-RO" dirty="0"/>
          </a:p>
        </p:txBody>
      </p:sp>
      <p:pic>
        <p:nvPicPr>
          <p:cNvPr id="4" name="Picture 3" descr="images (1).jfif"/>
          <p:cNvPicPr>
            <a:picLocks noChangeAspect="1"/>
          </p:cNvPicPr>
          <p:nvPr/>
        </p:nvPicPr>
        <p:blipFill>
          <a:blip r:embed="rId6" cstate="print"/>
          <a:stretch>
            <a:fillRect/>
          </a:stretch>
        </p:blipFill>
        <p:spPr>
          <a:xfrm>
            <a:off x="2267744" y="3501008"/>
            <a:ext cx="4743400" cy="2656304"/>
          </a:xfrm>
          <a:prstGeom prst="rect">
            <a:avLst/>
          </a:prstGeom>
        </p:spPr>
      </p:pic>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7812360" cy="792088"/>
          </a:xfrm>
        </p:spPr>
        <p:txBody>
          <a:bodyPr>
            <a:normAutofit fontScale="90000"/>
          </a:bodyPr>
          <a:lstStyle/>
          <a:p>
            <a:pPr algn="just"/>
            <a:r>
              <a:rPr lang="ro-RO" dirty="0" smtClean="0"/>
              <a:t>          $$$American Dollar$$$</a:t>
            </a:r>
            <a:endParaRPr lang="ro-RO" dirty="0"/>
          </a:p>
        </p:txBody>
      </p:sp>
      <p:sp>
        <p:nvSpPr>
          <p:cNvPr id="3" name="Content Placeholder 2"/>
          <p:cNvSpPr>
            <a:spLocks noGrp="1"/>
          </p:cNvSpPr>
          <p:nvPr>
            <p:ph idx="1"/>
          </p:nvPr>
        </p:nvSpPr>
        <p:spPr>
          <a:xfrm>
            <a:off x="755576" y="1052736"/>
            <a:ext cx="7632848" cy="2880320"/>
          </a:xfrm>
        </p:spPr>
        <p:txBody>
          <a:bodyPr>
            <a:normAutofit fontScale="70000" lnSpcReduction="20000"/>
          </a:bodyPr>
          <a:lstStyle/>
          <a:p>
            <a:r>
              <a:rPr lang="en-US" dirty="0" smtClean="0"/>
              <a:t>The </a:t>
            </a:r>
            <a:r>
              <a:rPr lang="en-US" b="1" dirty="0" smtClean="0"/>
              <a:t>history of the United States Dollar</a:t>
            </a:r>
            <a:r>
              <a:rPr lang="en-US" dirty="0" smtClean="0"/>
              <a:t> refers to more than 240 years since the </a:t>
            </a:r>
            <a:r>
              <a:rPr lang="en-US" dirty="0" smtClean="0">
                <a:hlinkClick r:id="rId2" tooltip="Continental Congress"/>
              </a:rPr>
              <a:t>Continental Congress</a:t>
            </a:r>
            <a:r>
              <a:rPr lang="en-US" dirty="0" smtClean="0"/>
              <a:t> of the </a:t>
            </a:r>
            <a:r>
              <a:rPr lang="en-US" dirty="0" smtClean="0">
                <a:hlinkClick r:id="rId3" tooltip="United States"/>
              </a:rPr>
              <a:t>Unite</a:t>
            </a:r>
            <a:r>
              <a:rPr lang="ro-RO" dirty="0" smtClean="0">
                <a:hlinkClick r:id="rId3" tooltip="United States"/>
              </a:rPr>
              <a:t>d </a:t>
            </a:r>
            <a:r>
              <a:rPr lang="en-US" dirty="0" smtClean="0">
                <a:hlinkClick r:id="rId3" tooltip="United States"/>
              </a:rPr>
              <a:t>States</a:t>
            </a:r>
            <a:r>
              <a:rPr lang="en-US" dirty="0" smtClean="0"/>
              <a:t> authorized the issuance of </a:t>
            </a:r>
            <a:r>
              <a:rPr lang="en-US" dirty="0" smtClean="0">
                <a:hlinkClick r:id="rId4" tooltip="Early American currency"/>
              </a:rPr>
              <a:t>Continental Currency</a:t>
            </a:r>
            <a:r>
              <a:rPr lang="en-US" dirty="0" smtClean="0"/>
              <a:t> in </a:t>
            </a:r>
            <a:r>
              <a:rPr lang="en-US" dirty="0" smtClean="0"/>
              <a:t>1775.On </a:t>
            </a:r>
            <a:r>
              <a:rPr lang="en-US" dirty="0" smtClean="0"/>
              <a:t>April 2, 1792, the </a:t>
            </a:r>
            <a:r>
              <a:rPr lang="en-US" dirty="0" smtClean="0">
                <a:hlinkClick r:id="rId5" tooltip="United States Congress"/>
              </a:rPr>
              <a:t>United States Congress</a:t>
            </a:r>
            <a:r>
              <a:rPr lang="en-US" dirty="0" smtClean="0"/>
              <a:t> created the </a:t>
            </a:r>
            <a:r>
              <a:rPr lang="en-US" dirty="0" smtClean="0">
                <a:hlinkClick r:id="rId6" tooltip="United States dollar"/>
              </a:rPr>
              <a:t>United States dollar</a:t>
            </a:r>
            <a:r>
              <a:rPr lang="en-US" dirty="0" smtClean="0"/>
              <a:t> as the country's standard unit of money. The term </a:t>
            </a:r>
            <a:r>
              <a:rPr lang="en-US" i="1" dirty="0" smtClean="0"/>
              <a:t>dollar</a:t>
            </a:r>
            <a:r>
              <a:rPr lang="en-US" dirty="0" smtClean="0"/>
              <a:t> had already been in common usage since the </a:t>
            </a:r>
            <a:r>
              <a:rPr lang="en-US" dirty="0" smtClean="0">
                <a:hlinkClick r:id="rId7" tooltip="Colonial history of the United States"/>
              </a:rPr>
              <a:t>colonial period</a:t>
            </a:r>
            <a:r>
              <a:rPr lang="en-US" dirty="0" smtClean="0"/>
              <a:t> when it referred to </a:t>
            </a:r>
            <a:r>
              <a:rPr lang="en-US" dirty="0" smtClean="0">
                <a:hlinkClick r:id="rId8" tooltip="Spanish dollar"/>
              </a:rPr>
              <a:t>eight-real coin (Spanish dollar)</a:t>
            </a:r>
            <a:r>
              <a:rPr lang="en-US" dirty="0" smtClean="0"/>
              <a:t> used by the Spanish throughout </a:t>
            </a:r>
            <a:r>
              <a:rPr lang="en-US" dirty="0" smtClean="0">
                <a:hlinkClick r:id="rId9" tooltip="New Spain"/>
              </a:rPr>
              <a:t>New Spain</a:t>
            </a:r>
            <a:r>
              <a:rPr lang="en-US" dirty="0" smtClean="0"/>
              <a:t>.</a:t>
            </a:r>
            <a:endParaRPr lang="ro-RO" dirty="0"/>
          </a:p>
        </p:txBody>
      </p:sp>
      <p:pic>
        <p:nvPicPr>
          <p:cNvPr id="4" name="Picture 3" descr="descărcare.jfif"/>
          <p:cNvPicPr>
            <a:picLocks noChangeAspect="1"/>
          </p:cNvPicPr>
          <p:nvPr/>
        </p:nvPicPr>
        <p:blipFill>
          <a:blip r:embed="rId10" cstate="print"/>
          <a:stretch>
            <a:fillRect/>
          </a:stretch>
        </p:blipFill>
        <p:spPr>
          <a:xfrm>
            <a:off x="2987824" y="4077072"/>
            <a:ext cx="3384376" cy="2252148"/>
          </a:xfrm>
          <a:prstGeom prst="rect">
            <a:avLst/>
          </a:prstGeom>
        </p:spPr>
      </p:pic>
    </p:spTree>
  </p:cSld>
  <p:clrMapOvr>
    <a:masterClrMapping/>
  </p:clrMapOvr>
  <p:transition>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003232" cy="785242"/>
          </a:xfrm>
        </p:spPr>
        <p:txBody>
          <a:bodyPr/>
          <a:lstStyle/>
          <a:p>
            <a:r>
              <a:rPr lang="ro-RO" dirty="0" smtClean="0"/>
              <a:t>         Pound sterling</a:t>
            </a:r>
            <a:endParaRPr lang="ro-RO" dirty="0"/>
          </a:p>
        </p:txBody>
      </p:sp>
      <p:sp>
        <p:nvSpPr>
          <p:cNvPr id="3" name="Content Placeholder 2"/>
          <p:cNvSpPr>
            <a:spLocks noGrp="1"/>
          </p:cNvSpPr>
          <p:nvPr>
            <p:ph idx="1"/>
          </p:nvPr>
        </p:nvSpPr>
        <p:spPr>
          <a:xfrm>
            <a:off x="539552" y="1052736"/>
            <a:ext cx="7992888" cy="3528392"/>
          </a:xfrm>
        </p:spPr>
        <p:txBody>
          <a:bodyPr>
            <a:normAutofit fontScale="77500" lnSpcReduction="20000"/>
          </a:bodyPr>
          <a:lstStyle/>
          <a:p>
            <a:r>
              <a:rPr lang="en-US" sz="2600" dirty="0" smtClean="0"/>
              <a:t>The full official name </a:t>
            </a:r>
            <a:r>
              <a:rPr lang="en-US" sz="2600" i="1" dirty="0" smtClean="0"/>
              <a:t>pound sterling</a:t>
            </a:r>
            <a:r>
              <a:rPr lang="en-US" sz="2600" dirty="0" smtClean="0"/>
              <a:t> (</a:t>
            </a:r>
            <a:r>
              <a:rPr lang="en-US" sz="2600" dirty="0" smtClean="0">
                <a:hlinkClick r:id="rId3" tooltip="English plural"/>
              </a:rPr>
              <a:t>plural</a:t>
            </a:r>
            <a:r>
              <a:rPr lang="en-US" sz="2600" dirty="0" smtClean="0"/>
              <a:t>: </a:t>
            </a:r>
            <a:r>
              <a:rPr lang="en-US" sz="2600" i="1" dirty="0" smtClean="0"/>
              <a:t>pounds sterling</a:t>
            </a:r>
            <a:r>
              <a:rPr lang="en-US" sz="2600" dirty="0" smtClean="0"/>
              <a:t>), is used mainly in formal contexts and also when it is necessary to distinguish the United Kingdom currency from </a:t>
            </a:r>
            <a:r>
              <a:rPr lang="en-US" sz="2600" dirty="0" smtClean="0">
                <a:hlinkClick r:id="rId4" tooltip="Pound (currency)"/>
              </a:rPr>
              <a:t>other currencies with the same name</a:t>
            </a:r>
            <a:r>
              <a:rPr lang="en-US" sz="2600" dirty="0" smtClean="0"/>
              <a:t>. Otherwise the term </a:t>
            </a:r>
            <a:r>
              <a:rPr lang="en-US" sz="2600" i="1" dirty="0" smtClean="0"/>
              <a:t>pound</a:t>
            </a:r>
            <a:r>
              <a:rPr lang="en-US" sz="2600" dirty="0" smtClean="0"/>
              <a:t> is normally used. The currency name is sometimes abbreviated to just </a:t>
            </a:r>
            <a:r>
              <a:rPr lang="en-US" sz="2600" i="1" dirty="0" smtClean="0"/>
              <a:t>sterling</a:t>
            </a:r>
            <a:r>
              <a:rPr lang="en-US" sz="2600" dirty="0" smtClean="0"/>
              <a:t>, particularly in the wholesale financial markets, but not when referring to specific amounts; for example, "Payment is accepted in sterling" but never "These cost five sterling". The abbreviations "ster." and "stg." are sometimes used. The term "British pound" is sometimes used in less formal contexts, but it is not an official name of the currency</a:t>
            </a:r>
            <a:r>
              <a:rPr lang="en-US" dirty="0" smtClean="0"/>
              <a:t>.</a:t>
            </a:r>
            <a:endParaRPr lang="ro-RO" dirty="0"/>
          </a:p>
        </p:txBody>
      </p:sp>
      <p:pic>
        <p:nvPicPr>
          <p:cNvPr id="4" name="Picture 3" descr="descărcare (1).jfif"/>
          <p:cNvPicPr>
            <a:picLocks noChangeAspect="1"/>
          </p:cNvPicPr>
          <p:nvPr/>
        </p:nvPicPr>
        <p:blipFill>
          <a:blip r:embed="rId5" cstate="print"/>
          <a:stretch>
            <a:fillRect/>
          </a:stretch>
        </p:blipFill>
        <p:spPr>
          <a:xfrm>
            <a:off x="2555776" y="4149080"/>
            <a:ext cx="3816424" cy="2539657"/>
          </a:xfrm>
          <a:prstGeom prst="rect">
            <a:avLst/>
          </a:prstGeom>
        </p:spPr>
      </p:pic>
    </p:spTree>
  </p:cSld>
  <p:clrMapOvr>
    <a:masterClrMapping/>
  </p:clrMapOvr>
  <p:transition>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45000">
              <a:schemeClr val="accent2"/>
            </a:gs>
            <a:gs pos="50000">
              <a:schemeClr val="accent1">
                <a:tint val="44500"/>
                <a:satMod val="16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91264" cy="785242"/>
          </a:xfrm>
        </p:spPr>
        <p:txBody>
          <a:bodyPr/>
          <a:lstStyle/>
          <a:p>
            <a:pPr algn="ctr"/>
            <a:r>
              <a:rPr lang="ro-RO" dirty="0" smtClean="0"/>
              <a:t>EURO</a:t>
            </a:r>
            <a:endParaRPr lang="ro-RO" dirty="0"/>
          </a:p>
        </p:txBody>
      </p:sp>
      <p:sp>
        <p:nvSpPr>
          <p:cNvPr id="3" name="Content Placeholder 2"/>
          <p:cNvSpPr>
            <a:spLocks noGrp="1"/>
          </p:cNvSpPr>
          <p:nvPr>
            <p:ph idx="1"/>
          </p:nvPr>
        </p:nvSpPr>
        <p:spPr>
          <a:xfrm>
            <a:off x="539552" y="1052736"/>
            <a:ext cx="8219256" cy="3346392"/>
          </a:xfrm>
        </p:spPr>
        <p:txBody>
          <a:bodyPr>
            <a:normAutofit fontScale="92500" lnSpcReduction="10000"/>
          </a:bodyPr>
          <a:lstStyle/>
          <a:p>
            <a:r>
              <a:rPr lang="en-US" dirty="0" smtClean="0">
                <a:solidFill>
                  <a:srgbClr val="222222"/>
                </a:solidFill>
                <a:latin typeface="Arial"/>
              </a:rPr>
              <a:t>The euro is the second-largest </a:t>
            </a:r>
            <a:r>
              <a:rPr lang="en-US" dirty="0" smtClean="0">
                <a:solidFill>
                  <a:srgbClr val="0B0080"/>
                </a:solidFill>
                <a:latin typeface="Arial"/>
                <a:hlinkClick r:id="rId2" tooltip="Reserve currency"/>
              </a:rPr>
              <a:t>reserve currency</a:t>
            </a:r>
            <a:r>
              <a:rPr lang="en-US" dirty="0" smtClean="0">
                <a:solidFill>
                  <a:srgbClr val="222222"/>
                </a:solidFill>
                <a:latin typeface="Arial"/>
              </a:rPr>
              <a:t> as well as the second-most traded currency in the world after the United States dollar.</a:t>
            </a:r>
            <a:r>
              <a:rPr lang="en-US" baseline="30000" dirty="0" smtClean="0">
                <a:solidFill>
                  <a:srgbClr val="0B0080"/>
                </a:solidFill>
                <a:latin typeface="Arial"/>
                <a:hlinkClick r:id="rId3"/>
              </a:rPr>
              <a:t>[12]</a:t>
            </a:r>
            <a:r>
              <a:rPr lang="en-US" baseline="30000" dirty="0" smtClean="0">
                <a:solidFill>
                  <a:srgbClr val="0B0080"/>
                </a:solidFill>
                <a:latin typeface="Arial"/>
                <a:hlinkClick r:id="rId3"/>
              </a:rPr>
              <a:t>[13]</a:t>
            </a:r>
            <a:r>
              <a:rPr lang="en-US" baseline="30000" dirty="0" smtClean="0">
                <a:solidFill>
                  <a:srgbClr val="0B0080"/>
                </a:solidFill>
                <a:latin typeface="Arial"/>
                <a:hlinkClick r:id="rId3"/>
              </a:rPr>
              <a:t>[14]</a:t>
            </a:r>
            <a:r>
              <a:rPr lang="en-US" dirty="0" smtClean="0">
                <a:solidFill>
                  <a:srgbClr val="222222"/>
                </a:solidFill>
                <a:latin typeface="Arial"/>
              </a:rPr>
              <a:t> As of August 2018, with more than €1.2 trillion in circulation, the euro has one of the highest combined values of banknotes and coins in circulation in the world, having surpassed the U.S. dollar.</a:t>
            </a:r>
            <a:endParaRPr lang="ro-RO" dirty="0"/>
          </a:p>
        </p:txBody>
      </p:sp>
      <p:pic>
        <p:nvPicPr>
          <p:cNvPr id="4" name="Picture 3" descr="descărcare (2).jfif"/>
          <p:cNvPicPr>
            <a:picLocks noChangeAspect="1"/>
          </p:cNvPicPr>
          <p:nvPr/>
        </p:nvPicPr>
        <p:blipFill>
          <a:blip r:embed="rId4" cstate="print"/>
          <a:stretch>
            <a:fillRect/>
          </a:stretch>
        </p:blipFill>
        <p:spPr>
          <a:xfrm>
            <a:off x="2555776" y="4221088"/>
            <a:ext cx="4032448" cy="2397298"/>
          </a:xfrm>
          <a:prstGeom prst="rect">
            <a:avLst/>
          </a:prstGeom>
        </p:spPr>
      </p:pic>
    </p:spTree>
  </p:cSld>
  <p:clrMapOvr>
    <a:masterClrMapping/>
  </p:clrMapOvr>
  <p:transition>
    <p:cover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8075240" cy="641226"/>
          </a:xfrm>
        </p:spPr>
        <p:txBody>
          <a:bodyPr>
            <a:normAutofit fontScale="90000"/>
          </a:bodyPr>
          <a:lstStyle/>
          <a:p>
            <a:pPr algn="just"/>
            <a:r>
              <a:rPr lang="ro-RO" dirty="0" smtClean="0"/>
              <a:t>           Indian rupee</a:t>
            </a:r>
            <a:endParaRPr lang="ro-RO" dirty="0"/>
          </a:p>
        </p:txBody>
      </p:sp>
      <p:sp>
        <p:nvSpPr>
          <p:cNvPr id="3" name="Content Placeholder 2"/>
          <p:cNvSpPr>
            <a:spLocks noGrp="1"/>
          </p:cNvSpPr>
          <p:nvPr>
            <p:ph idx="1"/>
          </p:nvPr>
        </p:nvSpPr>
        <p:spPr>
          <a:xfrm>
            <a:off x="611560" y="908720"/>
            <a:ext cx="7931224" cy="3601872"/>
          </a:xfrm>
        </p:spPr>
        <p:txBody>
          <a:bodyPr>
            <a:normAutofit fontScale="85000" lnSpcReduction="20000"/>
          </a:bodyPr>
          <a:lstStyle/>
          <a:p>
            <a:r>
              <a:rPr lang="en-US" dirty="0" smtClean="0"/>
              <a:t>he </a:t>
            </a:r>
            <a:r>
              <a:rPr lang="en-US" b="1" dirty="0" smtClean="0"/>
              <a:t>Indian rupee</a:t>
            </a:r>
            <a:r>
              <a:rPr lang="en-US" dirty="0" smtClean="0"/>
              <a:t> (</a:t>
            </a:r>
            <a:r>
              <a:rPr lang="en-US" dirty="0" smtClean="0">
                <a:hlinkClick r:id="rId3" tooltip="Indian rupee sign"/>
              </a:rPr>
              <a:t>sign: ₹</a:t>
            </a:r>
            <a:r>
              <a:rPr lang="en-US" dirty="0" smtClean="0"/>
              <a:t>; </a:t>
            </a:r>
            <a:r>
              <a:rPr lang="en-US" dirty="0" smtClean="0">
                <a:hlinkClick r:id="rId4" tooltip="ISO 4217"/>
              </a:rPr>
              <a:t>currency code</a:t>
            </a:r>
            <a:r>
              <a:rPr lang="en-US" dirty="0" smtClean="0"/>
              <a:t>: </a:t>
            </a:r>
            <a:r>
              <a:rPr lang="en-US" b="1" dirty="0" smtClean="0"/>
              <a:t>INR</a:t>
            </a:r>
            <a:r>
              <a:rPr lang="en-US" dirty="0" smtClean="0"/>
              <a:t>) is the official </a:t>
            </a:r>
            <a:r>
              <a:rPr lang="en-US" dirty="0" smtClean="0">
                <a:hlinkClick r:id="rId5" tooltip="Currency"/>
              </a:rPr>
              <a:t>currency</a:t>
            </a:r>
            <a:r>
              <a:rPr lang="en-US" dirty="0" smtClean="0"/>
              <a:t> of </a:t>
            </a:r>
            <a:r>
              <a:rPr lang="en-US" dirty="0" smtClean="0">
                <a:hlinkClick r:id="rId6" tooltip="India"/>
              </a:rPr>
              <a:t>India</a:t>
            </a:r>
            <a:r>
              <a:rPr lang="en-US" dirty="0" smtClean="0"/>
              <a:t>. The rupee is subdivided into 100 </a:t>
            </a:r>
            <a:r>
              <a:rPr lang="en-US" i="1" dirty="0" err="1" smtClean="0">
                <a:hlinkClick r:id="rId7" tooltip="Indian paisa"/>
              </a:rPr>
              <a:t>paise</a:t>
            </a:r>
            <a:r>
              <a:rPr lang="en-US" dirty="0" smtClean="0"/>
              <a:t> (singular: </a:t>
            </a:r>
            <a:r>
              <a:rPr lang="en-US" i="1" dirty="0" smtClean="0"/>
              <a:t>paisa</a:t>
            </a:r>
            <a:r>
              <a:rPr lang="en-US" dirty="0" smtClean="0"/>
              <a:t>), though as of 2019, coins of denomination of 1 rupee is the lowest value in use. The issuance of the currency is controlled by the </a:t>
            </a:r>
            <a:r>
              <a:rPr lang="en-US" dirty="0" smtClean="0">
                <a:hlinkClick r:id="rId8" tooltip="Reserve Bank of India"/>
              </a:rPr>
              <a:t>Reserve Bank of India</a:t>
            </a:r>
            <a:r>
              <a:rPr lang="en-US" dirty="0" smtClean="0"/>
              <a:t>. The Reserve Bank manages currency in India and derives its role in currency management on the basis of the </a:t>
            </a:r>
            <a:r>
              <a:rPr lang="en-US" dirty="0" smtClean="0">
                <a:hlinkClick r:id="rId9" tooltip="Reserve Bank of India Act, 1934"/>
              </a:rPr>
              <a:t>Reserve Bank of India Act, 1934</a:t>
            </a:r>
            <a:r>
              <a:rPr lang="en-US" dirty="0" smtClean="0"/>
              <a:t>.</a:t>
            </a:r>
            <a:endParaRPr lang="ro-RO" dirty="0"/>
          </a:p>
        </p:txBody>
      </p:sp>
      <p:pic>
        <p:nvPicPr>
          <p:cNvPr id="4" name="Picture 3" descr="descărcare (3).jfif"/>
          <p:cNvPicPr>
            <a:picLocks noChangeAspect="1"/>
          </p:cNvPicPr>
          <p:nvPr/>
        </p:nvPicPr>
        <p:blipFill>
          <a:blip r:embed="rId10" cstate="print"/>
          <a:stretch>
            <a:fillRect/>
          </a:stretch>
        </p:blipFill>
        <p:spPr>
          <a:xfrm>
            <a:off x="2987824" y="4318660"/>
            <a:ext cx="3390150" cy="2539340"/>
          </a:xfrm>
          <a:prstGeom prst="rect">
            <a:avLst/>
          </a:prstGeom>
        </p:spPr>
      </p:pic>
    </p:spTree>
  </p:cSld>
  <p:clrMapOvr>
    <a:masterClrMapping/>
  </p:clrMapOvr>
  <p:transition spd="slow" advTm="10000">
    <p:blinds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95736" y="1412776"/>
            <a:ext cx="4546848" cy="2873474"/>
          </a:xfrm>
        </p:spPr>
        <p:txBody>
          <a:bodyPr/>
          <a:lstStyle/>
          <a:p>
            <a:r>
              <a:rPr lang="ro-RO" b="1" dirty="0" smtClean="0"/>
              <a:t>Thank you !</a:t>
            </a:r>
            <a:endParaRPr lang="ro-RO"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57</TotalTime>
  <Words>35</Words>
  <Application>Microsoft Office PowerPoint</Application>
  <PresentationFormat>On-screen Show (4:3)</PresentationFormat>
  <Paragraphs>14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Verve</vt:lpstr>
      <vt:lpstr>Business and tourism</vt:lpstr>
      <vt:lpstr>Money</vt:lpstr>
      <vt:lpstr>Slide 3</vt:lpstr>
      <vt:lpstr>          $$$American Dollar$$$</vt:lpstr>
      <vt:lpstr>         Pound sterling</vt:lpstr>
      <vt:lpstr>EURO</vt:lpstr>
      <vt:lpstr>           Indian rupee</vt:lpstr>
      <vt:lpstr>Thank you !</vt:lpstr>
    </vt:vector>
  </TitlesOfParts>
  <Company>diakov.net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dc:title>
  <dc:creator>asus</dc:creator>
  <cp:lastModifiedBy>asus</cp:lastModifiedBy>
  <cp:revision>4</cp:revision>
  <dcterms:created xsi:type="dcterms:W3CDTF">2020-01-18T16:47:18Z</dcterms:created>
  <dcterms:modified xsi:type="dcterms:W3CDTF">2020-01-18T17:44:29Z</dcterms:modified>
</cp:coreProperties>
</file>